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69" r:id="rId2"/>
    <p:sldId id="272" r:id="rId3"/>
    <p:sldId id="271" r:id="rId4"/>
    <p:sldId id="264" r:id="rId5"/>
    <p:sldId id="265" r:id="rId6"/>
    <p:sldId id="261" r:id="rId7"/>
    <p:sldId id="296" r:id="rId8"/>
    <p:sldId id="284" r:id="rId9"/>
    <p:sldId id="277" r:id="rId10"/>
    <p:sldId id="278" r:id="rId11"/>
    <p:sldId id="280" r:id="rId12"/>
    <p:sldId id="273" r:id="rId13"/>
    <p:sldId id="292" r:id="rId14"/>
    <p:sldId id="259" r:id="rId15"/>
    <p:sldId id="281" r:id="rId16"/>
    <p:sldId id="266" r:id="rId17"/>
    <p:sldId id="263" r:id="rId18"/>
    <p:sldId id="274" r:id="rId19"/>
    <p:sldId id="286" r:id="rId20"/>
    <p:sldId id="275" r:id="rId21"/>
    <p:sldId id="285" r:id="rId22"/>
    <p:sldId id="287" r:id="rId23"/>
    <p:sldId id="291" r:id="rId24"/>
    <p:sldId id="289" r:id="rId25"/>
    <p:sldId id="290" r:id="rId26"/>
    <p:sldId id="293" r:id="rId27"/>
    <p:sldId id="294" r:id="rId28"/>
    <p:sldId id="295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51179032782604"/>
          <c:y val="9.5691649654904246E-2"/>
          <c:w val="0.75823404914517023"/>
          <c:h val="0.6520999262152708"/>
        </c:manualLayout>
      </c:layout>
      <c:bar3DChart>
        <c:barDir val="col"/>
        <c:grouping val="clustered"/>
        <c:varyColors val="0"/>
        <c:ser>
          <c:idx val="0"/>
          <c:order val="0"/>
          <c:tx>
            <c:v>Gallons</c:v>
          </c:tx>
          <c:invertIfNegative val="0"/>
          <c:cat>
            <c:numRef>
              <c:f>Sheet1!$A$1:$A$6</c:f>
              <c:numCache>
                <c:formatCode>mmm\-yy</c:formatCode>
                <c:ptCount val="6"/>
                <c:pt idx="0">
                  <c:v>40179</c:v>
                </c:pt>
                <c:pt idx="1">
                  <c:v>40544</c:v>
                </c:pt>
                <c:pt idx="2">
                  <c:v>40909</c:v>
                </c:pt>
                <c:pt idx="3">
                  <c:v>41275</c:v>
                </c:pt>
                <c:pt idx="4">
                  <c:v>41640</c:v>
                </c:pt>
                <c:pt idx="5">
                  <c:v>42005</c:v>
                </c:pt>
              </c:numCache>
            </c:numRef>
          </c:cat>
          <c:val>
            <c:numRef>
              <c:f>Sheet1!$B$1:$B$6</c:f>
              <c:numCache>
                <c:formatCode>General</c:formatCode>
                <c:ptCount val="6"/>
                <c:pt idx="0">
                  <c:v>5895</c:v>
                </c:pt>
                <c:pt idx="1">
                  <c:v>5899</c:v>
                </c:pt>
                <c:pt idx="2">
                  <c:v>6955</c:v>
                </c:pt>
                <c:pt idx="3">
                  <c:v>4663</c:v>
                </c:pt>
                <c:pt idx="4">
                  <c:v>5306</c:v>
                </c:pt>
                <c:pt idx="5">
                  <c:v>3878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804288"/>
        <c:axId val="38674432"/>
        <c:axId val="0"/>
      </c:bar3DChart>
      <c:dateAx>
        <c:axId val="3780428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38674432"/>
        <c:crosses val="autoZero"/>
        <c:auto val="1"/>
        <c:lblOffset val="100"/>
        <c:baseTimeUnit val="years"/>
      </c:dateAx>
      <c:valAx>
        <c:axId val="38674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804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793356044975448"/>
          <c:y val="0.11740983765918149"/>
          <c:w val="0.26006562614423268"/>
          <c:h val="0.1227001043458190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0D6F4-26E1-48C0-A4BF-70EA19AACE11}" type="doc">
      <dgm:prSet loTypeId="urn:microsoft.com/office/officeart/2005/8/layout/b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338281-F079-4D87-81DF-DC72B0CB2FC8}">
      <dgm:prSet phldrT="[Text]"/>
      <dgm:spPr/>
      <dgm:t>
        <a:bodyPr/>
        <a:lstStyle/>
        <a:p>
          <a:pPr algn="ctr"/>
          <a:r>
            <a:rPr lang="en-US" dirty="0">
              <a:latin typeface="+mn-lt"/>
            </a:rPr>
            <a:t>Incoming Wastewater ("Influent")</a:t>
          </a:r>
        </a:p>
      </dgm:t>
    </dgm:pt>
    <dgm:pt modelId="{2CD57ABC-7036-4953-A99C-71476CAB4D82}" type="parTrans" cxnId="{47CDF802-79F2-491E-ADD1-F6F70211CD9E}">
      <dgm:prSet/>
      <dgm:spPr/>
      <dgm:t>
        <a:bodyPr/>
        <a:lstStyle/>
        <a:p>
          <a:pPr algn="ctr"/>
          <a:endParaRPr lang="en-US"/>
        </a:p>
      </dgm:t>
    </dgm:pt>
    <dgm:pt modelId="{BB214752-6933-49F5-A64D-E2E279B8FC81}" type="sibTrans" cxnId="{47CDF802-79F2-491E-ADD1-F6F70211CD9E}">
      <dgm:prSet/>
      <dgm:spPr/>
      <dgm:t>
        <a:bodyPr/>
        <a:lstStyle/>
        <a:p>
          <a:pPr algn="ctr"/>
          <a:endParaRPr lang="en-US"/>
        </a:p>
      </dgm:t>
    </dgm:pt>
    <dgm:pt modelId="{F0204F0A-F7E1-409B-A949-C93686A5CB3E}">
      <dgm:prSet phldrT="[Text]" custT="1"/>
      <dgm:spPr/>
      <dgm:t>
        <a:bodyPr/>
        <a:lstStyle/>
        <a:p>
          <a:pPr algn="ctr"/>
          <a:r>
            <a:rPr lang="en-US" sz="1800" baseline="0" dirty="0" smtClean="0">
              <a:latin typeface="+mn-lt"/>
            </a:rPr>
            <a:t>New Bar Screen: Optimizes r</a:t>
          </a:r>
          <a:r>
            <a:rPr lang="en-US" sz="1800" dirty="0" smtClean="0">
              <a:latin typeface="+mn-lt"/>
            </a:rPr>
            <a:t>emoval </a:t>
          </a:r>
          <a:r>
            <a:rPr lang="en-US" sz="1800" dirty="0">
              <a:latin typeface="+mn-lt"/>
            </a:rPr>
            <a:t>of  sticks, </a:t>
          </a:r>
          <a:r>
            <a:rPr lang="en-US" sz="1800" dirty="0" smtClean="0">
              <a:latin typeface="+mn-lt"/>
            </a:rPr>
            <a:t>rags, plastics, etc. (“Screenings”). Flow goes through grit chamber to FDS #1.</a:t>
          </a:r>
          <a:r>
            <a:rPr lang="en-US" sz="1000" dirty="0"/>
            <a:t>	</a:t>
          </a:r>
        </a:p>
      </dgm:t>
    </dgm:pt>
    <dgm:pt modelId="{43DD773F-D80A-4223-B548-AEDBAF2C3520}" type="parTrans" cxnId="{1D6FED63-E5E1-4D53-98A0-03423E62DC1D}">
      <dgm:prSet/>
      <dgm:spPr/>
      <dgm:t>
        <a:bodyPr/>
        <a:lstStyle/>
        <a:p>
          <a:pPr algn="ctr"/>
          <a:endParaRPr lang="en-US"/>
        </a:p>
      </dgm:t>
    </dgm:pt>
    <dgm:pt modelId="{032C1E40-7018-4A18-ACC9-5C4C07A6E57F}" type="sibTrans" cxnId="{1D6FED63-E5E1-4D53-98A0-03423E62DC1D}">
      <dgm:prSet/>
      <dgm:spPr/>
      <dgm:t>
        <a:bodyPr/>
        <a:lstStyle/>
        <a:p>
          <a:pPr algn="ctr"/>
          <a:endParaRPr lang="en-US"/>
        </a:p>
      </dgm:t>
    </dgm:pt>
    <dgm:pt modelId="{713C34C6-655F-442C-91C2-A0F063B6EDD7}" type="pres">
      <dgm:prSet presAssocID="{2F00D6F4-26E1-48C0-A4BF-70EA19AACE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84F5E-9844-42D7-B965-D3ECFA7AEA2A}" type="pres">
      <dgm:prSet presAssocID="{20338281-F079-4D87-81DF-DC72B0CB2FC8}" presName="node" presStyleLbl="node1" presStyleIdx="0" presStyleCnt="2" custScaleX="40303" custScaleY="32538" custLinFactNeighborX="5922" custLinFactNeighborY="-41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A2C1-CCC2-4670-AC22-1D4AB66A1D6E}" type="pres">
      <dgm:prSet presAssocID="{BB214752-6933-49F5-A64D-E2E279B8FC81}" presName="sibTrans" presStyleLbl="sibTrans1D1" presStyleIdx="0" presStyleCnt="1"/>
      <dgm:spPr/>
      <dgm:t>
        <a:bodyPr/>
        <a:lstStyle/>
        <a:p>
          <a:endParaRPr lang="en-US"/>
        </a:p>
      </dgm:t>
    </dgm:pt>
    <dgm:pt modelId="{8CE0B59B-2E14-4781-8A3E-8082C7669F99}" type="pres">
      <dgm:prSet presAssocID="{BB214752-6933-49F5-A64D-E2E279B8FC81}" presName="connectorText" presStyleLbl="sibTrans1D1" presStyleIdx="0" presStyleCnt="1"/>
      <dgm:spPr/>
      <dgm:t>
        <a:bodyPr/>
        <a:lstStyle/>
        <a:p>
          <a:endParaRPr lang="en-US"/>
        </a:p>
      </dgm:t>
    </dgm:pt>
    <dgm:pt modelId="{95C58137-71FF-4333-80F4-68CC1C9DC16D}" type="pres">
      <dgm:prSet presAssocID="{F0204F0A-F7E1-409B-A949-C93686A5CB3E}" presName="node" presStyleLbl="node1" presStyleIdx="1" presStyleCnt="2" custScaleX="44874" custScaleY="86469" custLinFactNeighborX="-59600" custLinFactNeighborY="431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CDF802-79F2-491E-ADD1-F6F70211CD9E}" srcId="{2F00D6F4-26E1-48C0-A4BF-70EA19AACE11}" destId="{20338281-F079-4D87-81DF-DC72B0CB2FC8}" srcOrd="0" destOrd="0" parTransId="{2CD57ABC-7036-4953-A99C-71476CAB4D82}" sibTransId="{BB214752-6933-49F5-A64D-E2E279B8FC81}"/>
    <dgm:cxn modelId="{FD04D79B-DB39-497A-8785-40D9C7CF3D96}" type="presOf" srcId="{F0204F0A-F7E1-409B-A949-C93686A5CB3E}" destId="{95C58137-71FF-4333-80F4-68CC1C9DC16D}" srcOrd="0" destOrd="0" presId="urn:microsoft.com/office/officeart/2005/8/layout/bProcess3"/>
    <dgm:cxn modelId="{1D6FED63-E5E1-4D53-98A0-03423E62DC1D}" srcId="{2F00D6F4-26E1-48C0-A4BF-70EA19AACE11}" destId="{F0204F0A-F7E1-409B-A949-C93686A5CB3E}" srcOrd="1" destOrd="0" parTransId="{43DD773F-D80A-4223-B548-AEDBAF2C3520}" sibTransId="{032C1E40-7018-4A18-ACC9-5C4C07A6E57F}"/>
    <dgm:cxn modelId="{48A0FA36-8CF7-4ADE-8918-46E4035CADB8}" type="presOf" srcId="{2F00D6F4-26E1-48C0-A4BF-70EA19AACE11}" destId="{713C34C6-655F-442C-91C2-A0F063B6EDD7}" srcOrd="0" destOrd="0" presId="urn:microsoft.com/office/officeart/2005/8/layout/bProcess3"/>
    <dgm:cxn modelId="{4B2307A7-94EB-4005-A9D8-DBCF3C8FDEB7}" type="presOf" srcId="{BB214752-6933-49F5-A64D-E2E279B8FC81}" destId="{1952A2C1-CCC2-4670-AC22-1D4AB66A1D6E}" srcOrd="0" destOrd="0" presId="urn:microsoft.com/office/officeart/2005/8/layout/bProcess3"/>
    <dgm:cxn modelId="{E8463FB3-3FE4-4536-94E7-7D4DF34D9EAF}" type="presOf" srcId="{20338281-F079-4D87-81DF-DC72B0CB2FC8}" destId="{04184F5E-9844-42D7-B965-D3ECFA7AEA2A}" srcOrd="0" destOrd="0" presId="urn:microsoft.com/office/officeart/2005/8/layout/bProcess3"/>
    <dgm:cxn modelId="{30E1A0B8-5AA0-4CEB-93C3-099A88AA90E6}" type="presOf" srcId="{BB214752-6933-49F5-A64D-E2E279B8FC81}" destId="{8CE0B59B-2E14-4781-8A3E-8082C7669F99}" srcOrd="1" destOrd="0" presId="urn:microsoft.com/office/officeart/2005/8/layout/bProcess3"/>
    <dgm:cxn modelId="{104B46B3-14AA-4C59-B1BE-B23A27699200}" type="presParOf" srcId="{713C34C6-655F-442C-91C2-A0F063B6EDD7}" destId="{04184F5E-9844-42D7-B965-D3ECFA7AEA2A}" srcOrd="0" destOrd="0" presId="urn:microsoft.com/office/officeart/2005/8/layout/bProcess3"/>
    <dgm:cxn modelId="{8F73652C-0A41-443A-BC44-B06B5609774D}" type="presParOf" srcId="{713C34C6-655F-442C-91C2-A0F063B6EDD7}" destId="{1952A2C1-CCC2-4670-AC22-1D4AB66A1D6E}" srcOrd="1" destOrd="0" presId="urn:microsoft.com/office/officeart/2005/8/layout/bProcess3"/>
    <dgm:cxn modelId="{D36A373B-8951-4D4E-A3F0-4B871AE72512}" type="presParOf" srcId="{1952A2C1-CCC2-4670-AC22-1D4AB66A1D6E}" destId="{8CE0B59B-2E14-4781-8A3E-8082C7669F99}" srcOrd="0" destOrd="0" presId="urn:microsoft.com/office/officeart/2005/8/layout/bProcess3"/>
    <dgm:cxn modelId="{17CF30FB-2051-4BA8-80C6-4D987A63D104}" type="presParOf" srcId="{713C34C6-655F-442C-91C2-A0F063B6EDD7}" destId="{95C58137-71FF-4333-80F4-68CC1C9DC16D}" srcOrd="2" destOrd="0" presId="urn:microsoft.com/office/officeart/2005/8/layout/bProcess3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0D6F4-26E1-48C0-A4BF-70EA19AACE11}" type="doc">
      <dgm:prSet loTypeId="urn:microsoft.com/office/officeart/2005/8/layout/b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02A59D-B2E7-4A9D-9D6C-1F7972220064}">
      <dgm:prSet phldrT="[Text]" custT="1"/>
      <dgm:spPr/>
      <dgm:t>
        <a:bodyPr/>
        <a:lstStyle/>
        <a:p>
          <a:pPr algn="ctr"/>
          <a:r>
            <a:rPr lang="en-US" sz="1600" dirty="0">
              <a:latin typeface="Comic Sans MS" panose="030F0702030302020204" pitchFamily="66" charset="0"/>
            </a:rPr>
            <a:t>Primary Treatment: Removal of </a:t>
          </a:r>
          <a:r>
            <a:rPr lang="en-US" sz="1600" dirty="0" smtClean="0">
              <a:latin typeface="Comic Sans MS" panose="030F0702030302020204" pitchFamily="66" charset="0"/>
            </a:rPr>
            <a:t>floating (“scum”) and heavy solids (“Primary Solids”). Liquid goes to Flow Distribution Structure #2.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CD93F129-BF4C-4257-ADB9-AE8869E61402}" type="parTrans" cxnId="{079C517B-3B08-419A-948D-079AD59E6A84}">
      <dgm:prSet/>
      <dgm:spPr/>
      <dgm:t>
        <a:bodyPr/>
        <a:lstStyle/>
        <a:p>
          <a:pPr algn="ctr"/>
          <a:endParaRPr lang="en-US"/>
        </a:p>
      </dgm:t>
    </dgm:pt>
    <dgm:pt modelId="{A614C927-9E67-4078-A889-2CFD478DFFB8}" type="sibTrans" cxnId="{079C517B-3B08-419A-948D-079AD59E6A84}">
      <dgm:prSet/>
      <dgm:spPr/>
      <dgm:t>
        <a:bodyPr/>
        <a:lstStyle/>
        <a:p>
          <a:pPr algn="ctr"/>
          <a:endParaRPr lang="en-US"/>
        </a:p>
      </dgm:t>
    </dgm:pt>
    <dgm:pt modelId="{713C34C6-655F-442C-91C2-A0F063B6EDD7}" type="pres">
      <dgm:prSet presAssocID="{2F00D6F4-26E1-48C0-A4BF-70EA19AACE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9A6033-A18A-43DE-A2DF-5199B89E42DD}" type="pres">
      <dgm:prSet presAssocID="{7502A59D-B2E7-4A9D-9D6C-1F7972220064}" presName="node" presStyleLbl="node1" presStyleIdx="0" presStyleCnt="1" custScaleX="27689" custScaleY="113035" custLinFactNeighborX="-69332" custLinFactNeighborY="5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9C517B-3B08-419A-948D-079AD59E6A84}" srcId="{2F00D6F4-26E1-48C0-A4BF-70EA19AACE11}" destId="{7502A59D-B2E7-4A9D-9D6C-1F7972220064}" srcOrd="0" destOrd="0" parTransId="{CD93F129-BF4C-4257-ADB9-AE8869E61402}" sibTransId="{A614C927-9E67-4078-A889-2CFD478DFFB8}"/>
    <dgm:cxn modelId="{6B9721F0-6503-491F-A403-BE62E1D16BB3}" type="presOf" srcId="{2F00D6F4-26E1-48C0-A4BF-70EA19AACE11}" destId="{713C34C6-655F-442C-91C2-A0F063B6EDD7}" srcOrd="0" destOrd="0" presId="urn:microsoft.com/office/officeart/2005/8/layout/bProcess3"/>
    <dgm:cxn modelId="{23E9570B-5904-4628-8EA0-D631052E0962}" type="presOf" srcId="{7502A59D-B2E7-4A9D-9D6C-1F7972220064}" destId="{5F9A6033-A18A-43DE-A2DF-5199B89E42DD}" srcOrd="0" destOrd="0" presId="urn:microsoft.com/office/officeart/2005/8/layout/bProcess3"/>
    <dgm:cxn modelId="{BEB9546D-0CC9-4501-8AE9-52568B2C98A8}" type="presParOf" srcId="{713C34C6-655F-442C-91C2-A0F063B6EDD7}" destId="{5F9A6033-A18A-43DE-A2DF-5199B89E42DD}" srcOrd="0" destOrd="0" presId="urn:microsoft.com/office/officeart/2005/8/layout/bProcess3"/>
  </dgm:cxnLst>
  <dgm:bg>
    <a:blipFill>
      <a:blip xmlns:r="http://schemas.openxmlformats.org/officeDocument/2006/relationships" r:embed="rId1"/>
      <a:stretch>
        <a:fillRect/>
      </a:stretch>
    </a:blipFill>
  </dgm:bg>
  <dgm:whole>
    <a:ln w="3810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2A2C1-CCC2-4670-AC22-1D4AB66A1D6E}">
      <dsp:nvSpPr>
        <dsp:cNvPr id="0" name=""/>
        <dsp:cNvSpPr/>
      </dsp:nvSpPr>
      <dsp:spPr>
        <a:xfrm>
          <a:off x="1408068" y="1540926"/>
          <a:ext cx="91440" cy="2776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918"/>
              </a:lnTo>
              <a:lnTo>
                <a:pt x="49423" y="155918"/>
              </a:lnTo>
              <a:lnTo>
                <a:pt x="49423" y="27763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46081" y="1673341"/>
        <a:ext cx="15412" cy="12807"/>
      </dsp:txXfrm>
    </dsp:sp>
    <dsp:sp modelId="{04184F5E-9844-42D7-B965-D3ECFA7AEA2A}">
      <dsp:nvSpPr>
        <dsp:cNvPr id="0" name=""/>
        <dsp:cNvSpPr/>
      </dsp:nvSpPr>
      <dsp:spPr>
        <a:xfrm>
          <a:off x="331663" y="455610"/>
          <a:ext cx="2244250" cy="10871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+mn-lt"/>
            </a:rPr>
            <a:t>Incoming Wastewater ("Influent")</a:t>
          </a:r>
        </a:p>
      </dsp:txBody>
      <dsp:txXfrm>
        <a:off x="331663" y="455610"/>
        <a:ext cx="2244250" cy="1087116"/>
      </dsp:txXfrm>
    </dsp:sp>
    <dsp:sp modelId="{95C58137-71FF-4333-80F4-68CC1C9DC16D}">
      <dsp:nvSpPr>
        <dsp:cNvPr id="0" name=""/>
        <dsp:cNvSpPr/>
      </dsp:nvSpPr>
      <dsp:spPr>
        <a:xfrm>
          <a:off x="208099" y="1850963"/>
          <a:ext cx="2498783" cy="2888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baseline="0" dirty="0" smtClean="0">
              <a:latin typeface="+mn-lt"/>
            </a:rPr>
            <a:t>New Bar Screen: Optimizes r</a:t>
          </a:r>
          <a:r>
            <a:rPr lang="en-US" sz="1800" kern="1200" dirty="0" smtClean="0">
              <a:latin typeface="+mn-lt"/>
            </a:rPr>
            <a:t>emoval </a:t>
          </a:r>
          <a:r>
            <a:rPr lang="en-US" sz="1800" kern="1200" dirty="0">
              <a:latin typeface="+mn-lt"/>
            </a:rPr>
            <a:t>of  sticks, </a:t>
          </a:r>
          <a:r>
            <a:rPr lang="en-US" sz="1800" kern="1200" dirty="0" smtClean="0">
              <a:latin typeface="+mn-lt"/>
            </a:rPr>
            <a:t>rags, plastics, etc. (“Screenings”). Flow goes through grit chamber to FDS #1.</a:t>
          </a:r>
          <a:r>
            <a:rPr lang="en-US" sz="1000" kern="1200" dirty="0"/>
            <a:t>	</a:t>
          </a:r>
        </a:p>
      </dsp:txBody>
      <dsp:txXfrm>
        <a:off x="208099" y="1850963"/>
        <a:ext cx="2498783" cy="2888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A6033-A18A-43DE-A2DF-5199B89E42DD}">
      <dsp:nvSpPr>
        <dsp:cNvPr id="0" name=""/>
        <dsp:cNvSpPr/>
      </dsp:nvSpPr>
      <dsp:spPr>
        <a:xfrm>
          <a:off x="0" y="1639"/>
          <a:ext cx="1628471" cy="39887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omic Sans MS" panose="030F0702030302020204" pitchFamily="66" charset="0"/>
            </a:rPr>
            <a:t>Primary Treatment: Removal of </a:t>
          </a:r>
          <a:r>
            <a:rPr lang="en-US" sz="1600" kern="1200" dirty="0" smtClean="0">
              <a:latin typeface="Comic Sans MS" panose="030F0702030302020204" pitchFamily="66" charset="0"/>
            </a:rPr>
            <a:t>floating (“scum”) and heavy solids (“Primary Solids”). Liquid goes to Flow Distribution Structure #2.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0" y="1639"/>
        <a:ext cx="1628471" cy="3988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6F879-824D-47C4-9FD1-E2870AA90EB7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B678-C4EB-4812-93FF-B6E795B1F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4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B678-C4EB-4812-93FF-B6E795B1FC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2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Influent flow characteristics change constantly depending on many factors. Through process control we track trends and react to changes to keep the biomass thriving.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B678-C4EB-4812-93FF-B6E795B1FC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7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85C-FAA7-4A33-99A3-409C5736CC77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E4C6-C565-4D77-8450-F2EAA2E7042E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1BDA-AC7A-4E4D-9656-B3260335D660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3229-BDDE-41F6-A28A-32109B4709FF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9713-6263-47A3-BD70-45A2D4FEDF03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217-047C-4154-BBE9-C95C475A5B08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7C82-EB22-4FAE-BF3A-C7BD06AEBE55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33E4-48DB-4DD6-8071-C27436768826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FDC8-D5D5-4A92-9283-20C5D960D33C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F66D-433E-4A19-86A2-378F3394E59B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0C0B-E5E7-48C8-89F8-39A9C6653B38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D4BF-8297-4B34-84DD-0C0592076812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2AEC2-CF86-4056-9072-9CB43E36744C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BE5E-3EEA-4967-85CC-663E6BBE1943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A01A-2F04-4E6F-A55F-9F2AD154415D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871E-2B46-4872-B9B6-FE51C2E91A0C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49A6-1AC4-486F-B098-19BA9168DE8D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B22470-5778-4E7A-A622-C1DBE091EF3A}" type="datetime1">
              <a:rPr lang="en-US" smtClean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://www.google.com/url?sa=i&amp;rct=j&amp;q=&amp;esrc=s&amp;source=images&amp;cd=&amp;cad=rja&amp;uact=8&amp;ved=0CAcQjRw&amp;url=http://web.deu.edu.tr/atiksu/ana52/ani4091.html&amp;ei=DkHBVL-mFdOGgwT_uoLwDA&amp;psig=AFQjCNHp_hFfJxoXzhCPXTrSx7N2OX7fwg&amp;ust=142203683683479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47.jpe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8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3241" y="441961"/>
            <a:ext cx="6864609" cy="990599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/>
            </a:r>
            <a:br>
              <a:rPr lang="en-US" sz="4000" b="1" dirty="0"/>
            </a:br>
            <a:r>
              <a:rPr lang="en-US" sz="2700" b="1" dirty="0" smtClean="0"/>
              <a:t>Greater Augusta utility  district wastewater treatment facility</a:t>
            </a:r>
            <a:endParaRPr lang="en-US" sz="2700" b="1" dirty="0"/>
          </a:p>
        </p:txBody>
      </p:sp>
      <p:pic>
        <p:nvPicPr>
          <p:cNvPr id="4" name="Picture 3" descr="GAUD Wastewater Treatment Plan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1463040"/>
            <a:ext cx="8252927" cy="539496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lumMod val="40000"/>
                <a:lumOff val="60000"/>
                <a:alpha val="60000"/>
              </a:schemeClr>
            </a:glow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55" y="328958"/>
            <a:ext cx="10364451" cy="885818"/>
          </a:xfrm>
        </p:spPr>
        <p:txBody>
          <a:bodyPr>
            <a:noAutofit/>
          </a:bodyPr>
          <a:lstStyle/>
          <a:p>
            <a:r>
              <a:rPr lang="en-US" b="1" dirty="0" smtClean="0"/>
              <a:t>The Wastewater treatment process: </a:t>
            </a:r>
            <a:br>
              <a:rPr lang="en-US" b="1" dirty="0" smtClean="0"/>
            </a:br>
            <a:r>
              <a:rPr lang="en-US" b="1" dirty="0" smtClean="0"/>
              <a:t>Primary treatment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1178436"/>
              </p:ext>
            </p:extLst>
          </p:nvPr>
        </p:nvGraphicFramePr>
        <p:xfrm>
          <a:off x="1352939" y="2015412"/>
          <a:ext cx="9265298" cy="3990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58581" y="1710813"/>
            <a:ext cx="229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Clarifier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4" y="272262"/>
            <a:ext cx="10364451" cy="645801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/>
              <a:t>The Wastewater treatment process: secondary treatment</a:t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57" y="830113"/>
            <a:ext cx="4457311" cy="2512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27" y="3889850"/>
            <a:ext cx="4458241" cy="25119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Group 9"/>
          <p:cNvGrpSpPr/>
          <p:nvPr/>
        </p:nvGrpSpPr>
        <p:grpSpPr>
          <a:xfrm>
            <a:off x="609754" y="1490513"/>
            <a:ext cx="1675057" cy="4798675"/>
            <a:chOff x="-641186" y="9689"/>
            <a:chExt cx="1675057" cy="3988752"/>
          </a:xfrm>
          <a:scene3d>
            <a:camera prst="orthographicFront"/>
            <a:lightRig rig="flat" dir="t"/>
          </a:scene3d>
        </p:grpSpPr>
        <p:sp>
          <p:nvSpPr>
            <p:cNvPr id="11" name="Rectangle 10"/>
            <p:cNvSpPr/>
            <p:nvPr/>
          </p:nvSpPr>
          <p:spPr>
            <a:xfrm>
              <a:off x="-594600" y="9689"/>
              <a:ext cx="1628471" cy="3988752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-641186" y="9689"/>
              <a:ext cx="1628471" cy="39887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latin typeface="Comic Sans MS" panose="030F0702030302020204" pitchFamily="66" charset="0"/>
                </a:rPr>
                <a:t>Secondary Treatment: Removal </a:t>
              </a:r>
              <a:r>
                <a:rPr lang="en-US" sz="1600" dirty="0">
                  <a:latin typeface="Comic Sans MS" panose="030F0702030302020204" pitchFamily="66" charset="0"/>
                </a:rPr>
                <a:t>of dissolved and suspended solids (“Secondary Solids”) via bacterial activity (“Activated Sludge”). Requires Pure Oxygen.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Comic Sans MS" panose="030F0702030302020204" pitchFamily="66" charset="0"/>
                </a:rPr>
                <a:t>Liquid from Aeration Tank goes to Secondary Clarifier.</a:t>
              </a:r>
              <a:endParaRPr lang="en-US" sz="1600" kern="1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7216313" y="5775329"/>
            <a:ext cx="277281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722696" y="3367771"/>
            <a:ext cx="484632" cy="435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36357" y="6017645"/>
            <a:ext cx="276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Secondary Clarifier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07328" y="2970729"/>
            <a:ext cx="202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Aeration Tank</a:t>
            </a:r>
            <a:endParaRPr lang="en-US" b="1" dirty="0"/>
          </a:p>
        </p:txBody>
      </p:sp>
      <p:sp>
        <p:nvSpPr>
          <p:cNvPr id="19" name="Curved Down Arrow 18"/>
          <p:cNvSpPr/>
          <p:nvPr/>
        </p:nvSpPr>
        <p:spPr>
          <a:xfrm rot="16200000" flipV="1">
            <a:off x="5880794" y="3181730"/>
            <a:ext cx="3635139" cy="10093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9989127" y="4821382"/>
            <a:ext cx="1316182" cy="143857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531927" y="4452050"/>
            <a:ext cx="242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Sludge Holding Tank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3668" y="583406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Waste Activated Sludge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133784" y="3585593"/>
            <a:ext cx="304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Return Activated Sludge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155382" y="5293918"/>
            <a:ext cx="1025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Primary</a:t>
            </a:r>
          </a:p>
          <a:p>
            <a:pPr algn="ctr"/>
            <a:r>
              <a:rPr lang="en-US" sz="1400" dirty="0" smtClean="0"/>
              <a:t>+</a:t>
            </a:r>
          </a:p>
          <a:p>
            <a:pPr algn="ctr"/>
            <a:r>
              <a:rPr lang="en-US" sz="1400" dirty="0" smtClean="0"/>
              <a:t>Secondary</a:t>
            </a:r>
          </a:p>
          <a:p>
            <a:pPr algn="ctr"/>
            <a:r>
              <a:rPr lang="en-US" sz="1400" dirty="0" smtClean="0"/>
              <a:t>Solids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00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295" y="204683"/>
            <a:ext cx="10364451" cy="1596177"/>
          </a:xfrm>
        </p:spPr>
        <p:txBody>
          <a:bodyPr>
            <a:normAutofit/>
          </a:bodyPr>
          <a:lstStyle/>
          <a:p>
            <a:r>
              <a:rPr lang="en-US" b="1" dirty="0" smtClean="0"/>
              <a:t>Primary + secondary solids = </a:t>
            </a:r>
            <a:r>
              <a:rPr lang="en-US" b="1" dirty="0" smtClean="0">
                <a:solidFill>
                  <a:srgbClr val="FF0000"/>
                </a:solidFill>
              </a:rPr>
              <a:t>Biosolids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> composting: </a:t>
            </a:r>
            <a:r>
              <a:rPr lang="en-US" b="1" dirty="0" smtClean="0">
                <a:solidFill>
                  <a:srgbClr val="FF0000"/>
                </a:solidFill>
              </a:rPr>
              <a:t>beneficial reuse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69295" y="1717964"/>
            <a:ext cx="10363826" cy="479367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/>
              <a:t>Dewatered Biosolids are hauled to A composting facility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Composting: “Process to further reduce pathogens”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The drier the solids, the lower the hauling fees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/>
              <a:t>2015 Budget: $347,200 (Revised $295,850)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Projected 2015 Savings </a:t>
            </a:r>
            <a:r>
              <a:rPr lang="en-US" b="1" dirty="0">
                <a:solidFill>
                  <a:srgbClr val="FF0000"/>
                </a:solidFill>
              </a:rPr>
              <a:t>$</a:t>
            </a:r>
            <a:r>
              <a:rPr lang="en-US" b="1" dirty="0" smtClean="0">
                <a:solidFill>
                  <a:srgbClr val="FF0000"/>
                </a:solidFill>
              </a:rPr>
              <a:t>51,000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2015 Jan – Mar = </a:t>
            </a:r>
            <a:r>
              <a:rPr lang="en-US" sz="1600" dirty="0"/>
              <a:t>$</a:t>
            </a:r>
            <a:r>
              <a:rPr lang="en-US" sz="1600" dirty="0" smtClean="0"/>
              <a:t>73,741    ($81.98/ton)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2015 </a:t>
            </a:r>
            <a:r>
              <a:rPr lang="en-US" sz="1600" dirty="0"/>
              <a:t>April – Dec = </a:t>
            </a:r>
            <a:r>
              <a:rPr lang="en-US" sz="1600" dirty="0" smtClean="0"/>
              <a:t>$222,108  </a:t>
            </a:r>
            <a:r>
              <a:rPr lang="en-US" sz="1600" dirty="0"/>
              <a:t>(74.11/Ton</a:t>
            </a:r>
            <a:r>
              <a:rPr lang="en-US" sz="16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b="1" dirty="0" smtClean="0"/>
              <a:t>Projected Budget for 2016 - $288,000</a:t>
            </a:r>
          </a:p>
          <a:p>
            <a:r>
              <a:rPr lang="en-US" sz="1600" b="1" dirty="0" smtClean="0"/>
              <a:t>$72.00/ton 2016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83" y="4350295"/>
            <a:ext cx="4440915" cy="250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17" y="175166"/>
            <a:ext cx="10364451" cy="808501"/>
          </a:xfrm>
        </p:spPr>
        <p:txBody>
          <a:bodyPr/>
          <a:lstStyle/>
          <a:p>
            <a:r>
              <a:rPr lang="en-US" b="1" dirty="0" smtClean="0"/>
              <a:t>Dewatering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775855"/>
            <a:ext cx="10571627" cy="37199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To Reduce cost:</a:t>
            </a:r>
          </a:p>
          <a:p>
            <a:r>
              <a:rPr lang="en-US" dirty="0"/>
              <a:t>Thicken Waste activated sludge before it goes to sludge holding </a:t>
            </a:r>
            <a:r>
              <a:rPr lang="en-US" dirty="0" smtClean="0"/>
              <a:t>tank to reduce water content</a:t>
            </a:r>
            <a:endParaRPr lang="en-US" dirty="0"/>
          </a:p>
          <a:p>
            <a:r>
              <a:rPr lang="en-US" dirty="0"/>
              <a:t>Optimize polymer system to achieve best sludge </a:t>
            </a:r>
            <a:r>
              <a:rPr lang="en-US" dirty="0" smtClean="0"/>
              <a:t>floc</a:t>
            </a:r>
          </a:p>
          <a:p>
            <a:r>
              <a:rPr lang="en-US" dirty="0" smtClean="0"/>
              <a:t>Assign </a:t>
            </a:r>
            <a:r>
              <a:rPr lang="en-US" dirty="0"/>
              <a:t>personnel to run process efficiently </a:t>
            </a:r>
          </a:p>
          <a:p>
            <a:pPr lvl="1"/>
            <a:r>
              <a:rPr lang="en-US" sz="2000" dirty="0"/>
              <a:t>This has helped reduce polymer use by 4000 lbs/yr saving $</a:t>
            </a:r>
            <a:r>
              <a:rPr lang="en-US" sz="2000" dirty="0" smtClean="0"/>
              <a:t>10,000</a:t>
            </a:r>
          </a:p>
          <a:p>
            <a:r>
              <a:rPr lang="en-US" dirty="0" smtClean="0"/>
              <a:t>Installed Chopper Pump for sludge holding tank to mix and blend primary and thickened sludge to produce a better belt filter press feed sludge.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 descr="http://link.springer.com/static-content/images/359/prt%253A978-3-642-20665-8%252F6/MediaObjects/978-3-642-20665-8_6_Part_Fig19-17_HTML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 r="57968" b="13651"/>
          <a:stretch/>
        </p:blipFill>
        <p:spPr bwMode="auto">
          <a:xfrm>
            <a:off x="10432036" y="1626989"/>
            <a:ext cx="1004887" cy="1051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jcarroll\AppData\Local\Microsoft\Windows\Temporary Internet Files\Content.Outlook\H2T4RJ13\2012-06-26 13 08 0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14" r="7052" b="8761"/>
          <a:stretch/>
        </p:blipFill>
        <p:spPr bwMode="auto">
          <a:xfrm rot="5400000">
            <a:off x="2191599" y="4656671"/>
            <a:ext cx="2471598" cy="1782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7333" y="5605123"/>
            <a:ext cx="169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Chopper Pump</a:t>
            </a:r>
            <a:endParaRPr lang="en-US" b="1" dirty="0"/>
          </a:p>
        </p:txBody>
      </p:sp>
      <p:pic>
        <p:nvPicPr>
          <p:cNvPr id="9" name="Picture 8" descr="C:\Users\jcarroll\AppData\Local\Microsoft\Windows\Temporary Internet Files\Content.IE5\JJ5B6RHC\2012-06-26 13.06.3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63" y="4535793"/>
            <a:ext cx="2819400" cy="2138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061065" y="5547735"/>
            <a:ext cx="27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Sludge Holding Tank #1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9372600" y="2317500"/>
            <a:ext cx="304800" cy="3149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20200" y="1671324"/>
            <a:ext cx="304800" cy="3149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915400" y="2057467"/>
            <a:ext cx="304800" cy="3149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723153" y="1789104"/>
            <a:ext cx="304800" cy="3149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875553" y="2363204"/>
            <a:ext cx="304800" cy="3149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453284" y="2678188"/>
            <a:ext cx="139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Floc with Polymer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19755"/>
            <a:ext cx="10364451" cy="780790"/>
          </a:xfrm>
        </p:spPr>
        <p:txBody>
          <a:bodyPr>
            <a:normAutofit/>
          </a:bodyPr>
          <a:lstStyle/>
          <a:p>
            <a:r>
              <a:rPr lang="en-US" b="1" dirty="0"/>
              <a:t>Chemical Use and </a:t>
            </a:r>
            <a:r>
              <a:rPr lang="en-US" b="1" dirty="0" smtClean="0"/>
              <a:t>Costs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164080" y="3945308"/>
            <a:ext cx="83651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Sodium Hydroxide  	</a:t>
            </a:r>
            <a:r>
              <a:rPr lang="en-US" sz="2000" dirty="0" smtClean="0"/>
              <a:t>	3411 </a:t>
            </a:r>
            <a:r>
              <a:rPr lang="en-US" sz="2000" dirty="0"/>
              <a:t>gallons/</a:t>
            </a:r>
            <a:r>
              <a:rPr lang="en-US" sz="2000" dirty="0" err="1"/>
              <a:t>yr</a:t>
            </a:r>
            <a:r>
              <a:rPr lang="en-US" sz="2000" dirty="0"/>
              <a:t>  		$8,000</a:t>
            </a:r>
          </a:p>
          <a:p>
            <a:r>
              <a:rPr lang="en-US" sz="2000" dirty="0"/>
              <a:t>Sodium Hypochlorite 	</a:t>
            </a:r>
            <a:r>
              <a:rPr lang="en-US" sz="2000" dirty="0" smtClean="0"/>
              <a:t>	27,052 </a:t>
            </a:r>
            <a:r>
              <a:rPr lang="en-US" sz="2000" dirty="0"/>
              <a:t>gallons/yr  	</a:t>
            </a:r>
            <a:r>
              <a:rPr lang="en-US" sz="2000" dirty="0" smtClean="0"/>
              <a:t>$27,000 (dependent on flow)</a:t>
            </a:r>
            <a:endParaRPr lang="en-US" sz="2000" dirty="0"/>
          </a:p>
          <a:p>
            <a:r>
              <a:rPr lang="en-US" sz="2000" dirty="0"/>
              <a:t>Sodium Bisulfite  	</a:t>
            </a:r>
            <a:r>
              <a:rPr lang="en-US" sz="2000" dirty="0" smtClean="0"/>
              <a:t>		5993 </a:t>
            </a:r>
            <a:r>
              <a:rPr lang="en-US" sz="2000" dirty="0"/>
              <a:t>gallons/yr  		$</a:t>
            </a:r>
            <a:r>
              <a:rPr lang="en-US" sz="2000" dirty="0" smtClean="0"/>
              <a:t>19,000 (dependent on flow)</a:t>
            </a:r>
            <a:endParaRPr lang="en-US" sz="2000" dirty="0"/>
          </a:p>
          <a:p>
            <a:r>
              <a:rPr lang="en-US" sz="2000" dirty="0"/>
              <a:t>Liquid Oxygen  	</a:t>
            </a:r>
            <a:r>
              <a:rPr lang="en-US" sz="2000" dirty="0" smtClean="0"/>
              <a:t>		8400 </a:t>
            </a:r>
            <a:r>
              <a:rPr lang="en-US" sz="2000" dirty="0"/>
              <a:t>gallons/yr  		$11,000</a:t>
            </a:r>
          </a:p>
          <a:p>
            <a:r>
              <a:rPr lang="en-US" sz="2000" dirty="0"/>
              <a:t>Defoamer  		</a:t>
            </a:r>
            <a:r>
              <a:rPr lang="en-US" sz="2000" dirty="0" smtClean="0"/>
              <a:t>		24 </a:t>
            </a:r>
            <a:r>
              <a:rPr lang="en-US" sz="2000" dirty="0"/>
              <a:t>drums  		</a:t>
            </a:r>
            <a:r>
              <a:rPr lang="en-US" sz="2000" dirty="0" smtClean="0"/>
              <a:t>	$</a:t>
            </a:r>
            <a:r>
              <a:rPr lang="en-US" sz="2000" dirty="0"/>
              <a:t>8,000</a:t>
            </a:r>
          </a:p>
          <a:p>
            <a:r>
              <a:rPr lang="en-US" sz="2000" dirty="0"/>
              <a:t>Polymer  		</a:t>
            </a:r>
            <a:r>
              <a:rPr lang="en-US" sz="2000" dirty="0" smtClean="0"/>
              <a:t>		11,700 </a:t>
            </a:r>
            <a:r>
              <a:rPr lang="en-US" sz="2000" dirty="0"/>
              <a:t>pounds  		$</a:t>
            </a:r>
            <a:r>
              <a:rPr lang="en-US" sz="2000" dirty="0" smtClean="0"/>
              <a:t>21,000</a:t>
            </a:r>
          </a:p>
          <a:p>
            <a:pPr algn="ctr"/>
            <a:endParaRPr lang="en-US" sz="2000" dirty="0"/>
          </a:p>
          <a:p>
            <a:r>
              <a:rPr lang="en-US" sz="2000" b="1" dirty="0" smtClean="0"/>
              <a:t>               Total </a:t>
            </a:r>
            <a:r>
              <a:rPr lang="en-US" sz="2000" b="1" dirty="0"/>
              <a:t>Chemical Budget 2015 - $106,000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Content Placeholder 6" descr="C:\Users\jcarroll\AppData\Local\Microsoft\Windows\Temporary Internet Files\Content.Outlook\H2T4RJ13\20150202_070511.jpg"/>
          <p:cNvPicPr>
            <a:picLocks noGrp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6" r="19265"/>
          <a:stretch/>
        </p:blipFill>
        <p:spPr bwMode="auto">
          <a:xfrm rot="5400000">
            <a:off x="4395739" y="919167"/>
            <a:ext cx="2787068" cy="2838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154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380317"/>
            <a:ext cx="11932920" cy="993973"/>
          </a:xfrm>
        </p:spPr>
        <p:txBody>
          <a:bodyPr>
            <a:noAutofit/>
          </a:bodyPr>
          <a:lstStyle/>
          <a:p>
            <a:r>
              <a:rPr lang="en-US" sz="3200" b="1" dirty="0"/>
              <a:t>The Wastewater treatment process: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effluent disinfection – Chlorination and dechlorination</a:t>
            </a:r>
            <a:endParaRPr lang="en-US" sz="32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17" y="1846049"/>
            <a:ext cx="6681886" cy="39034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5" name="Group 4"/>
          <p:cNvGrpSpPr/>
          <p:nvPr/>
        </p:nvGrpSpPr>
        <p:grpSpPr>
          <a:xfrm>
            <a:off x="950649" y="2017665"/>
            <a:ext cx="1627712" cy="3986894"/>
            <a:chOff x="0" y="1289"/>
            <a:chExt cx="1627712" cy="3986894"/>
          </a:xfrm>
        </p:grpSpPr>
        <p:sp>
          <p:nvSpPr>
            <p:cNvPr id="6" name="Rectangle 5"/>
            <p:cNvSpPr/>
            <p:nvPr/>
          </p:nvSpPr>
          <p:spPr>
            <a:xfrm>
              <a:off x="0" y="1289"/>
              <a:ext cx="1627712" cy="398689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1289"/>
              <a:ext cx="1627712" cy="3986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Comic Sans MS" panose="030F0702030302020204" pitchFamily="66" charset="0"/>
                </a:rPr>
                <a:t>Disinfection: Reduction of disease-causing bacteria (“pathogens”)</a:t>
              </a:r>
              <a:endParaRPr lang="en-US" sz="1600" kern="1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680654" y="1434973"/>
            <a:ext cx="5027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Chlorine Contact Chamber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373402"/>
            <a:ext cx="12085320" cy="119699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secondary bypass </a:t>
            </a:r>
            <a:br>
              <a:rPr lang="en-US" sz="3200" b="1" dirty="0" smtClean="0"/>
            </a:br>
            <a:r>
              <a:rPr lang="en-US" sz="3200" b="1" dirty="0" smtClean="0"/>
              <a:t>(Bypass of the secondary wastewater treatment process)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0452" y="2099152"/>
            <a:ext cx="7722948" cy="342410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Trigger: </a:t>
            </a:r>
          </a:p>
          <a:p>
            <a:pPr lvl="1"/>
            <a:r>
              <a:rPr lang="en-US" sz="2000" dirty="0" smtClean="0"/>
              <a:t>Instantaneous flows &gt; 12 million gallons per day</a:t>
            </a:r>
          </a:p>
          <a:p>
            <a:r>
              <a:rPr lang="en-US" dirty="0" smtClean="0"/>
              <a:t>Goes through primary treatment</a:t>
            </a:r>
          </a:p>
          <a:p>
            <a:r>
              <a:rPr lang="en-US" dirty="0" smtClean="0"/>
              <a:t>Bypasses secondary treatment process</a:t>
            </a:r>
          </a:p>
          <a:p>
            <a:r>
              <a:rPr lang="en-US" dirty="0" smtClean="0"/>
              <a:t>Disinfection in high-rate disinfection tank</a:t>
            </a:r>
          </a:p>
          <a:p>
            <a:r>
              <a:rPr lang="en-US" dirty="0" smtClean="0"/>
              <a:t>Dechlorination in high-rate disinfection tank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76" y="1710990"/>
            <a:ext cx="3279115" cy="5097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8737104" y="1341658"/>
            <a:ext cx="2660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High-Rate Disinfection Tank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33" y="836379"/>
            <a:ext cx="9587285" cy="584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68025" y="221240"/>
            <a:ext cx="108823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GAUD MEPDES Permit </a:t>
            </a:r>
            <a:r>
              <a:rPr lang="en-US" sz="3200" b="1" dirty="0" smtClean="0"/>
              <a:t>– Secondary Bypass Effluent Limitations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534" y="289560"/>
            <a:ext cx="10364451" cy="108204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can’t “Set it and forget it”</a:t>
            </a:r>
            <a:br>
              <a:rPr lang="en-US" b="1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process control is essential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6770" y="1720171"/>
            <a:ext cx="8985157" cy="341986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Influent flow characteristics change constantly depending on many factors such as rain, spills, industrial and domestic discharges. Through process control personnel track these trends and adjust process control parameters.</a:t>
            </a:r>
          </a:p>
          <a:p>
            <a:r>
              <a:rPr lang="en-US" sz="1800" dirty="0" smtClean="0"/>
              <a:t>Sampling/testing throughout wastewater treatment train</a:t>
            </a:r>
            <a:endParaRPr lang="en-US" sz="1800" dirty="0"/>
          </a:p>
          <a:p>
            <a:r>
              <a:rPr lang="en-US" sz="1800" dirty="0"/>
              <a:t>Microscopic examinations</a:t>
            </a:r>
          </a:p>
          <a:p>
            <a:r>
              <a:rPr lang="en-US" sz="1800" dirty="0"/>
              <a:t>Visual observations (colors, odors, foam)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Operator experience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69" y="65643"/>
            <a:ext cx="2221329" cy="3942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https://encrypted-tbn1.gstatic.com/images?q=tbn:ANd9GcTDGcvyt0U7yjhbHOUJ4KNcgJ4vYsPaToo07luUyL7Yhximmyk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29" y="4233961"/>
            <a:ext cx="3581400" cy="2130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http://web.deu.edu.tr/atiksu/ana52/kopuk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99" y="5001490"/>
            <a:ext cx="3062481" cy="16677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396182" y="3823226"/>
            <a:ext cx="194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20" y="401782"/>
            <a:ext cx="10364451" cy="1147894"/>
          </a:xfrm>
        </p:spPr>
        <p:txBody>
          <a:bodyPr/>
          <a:lstStyle/>
          <a:p>
            <a:r>
              <a:rPr lang="en-US" b="1" dirty="0" smtClean="0"/>
              <a:t>CSO Abatement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288474"/>
            <a:ext cx="10363826" cy="5001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Projects</a:t>
            </a:r>
            <a:endParaRPr lang="en-US" dirty="0"/>
          </a:p>
          <a:p>
            <a:r>
              <a:rPr lang="en-US" dirty="0"/>
              <a:t>Phase I –1996 -  CSO Abatement and Dewatering Improvements - $ 9,200,000</a:t>
            </a:r>
          </a:p>
          <a:p>
            <a:r>
              <a:rPr lang="en-US" dirty="0"/>
              <a:t>Phase II – 2001 – West Side Consolidated Conduit - $10,750,000</a:t>
            </a:r>
          </a:p>
          <a:p>
            <a:r>
              <a:rPr lang="en-US" dirty="0"/>
              <a:t>Phase III – 2011 – Bond Brook Collection System - $18,130,000</a:t>
            </a:r>
          </a:p>
          <a:p>
            <a:pPr lvl="3"/>
            <a:r>
              <a:rPr lang="en-US" sz="1700" dirty="0" smtClean="0"/>
              <a:t>Bond </a:t>
            </a:r>
            <a:r>
              <a:rPr lang="en-US" sz="1700" dirty="0"/>
              <a:t>Brook Interceptor - $</a:t>
            </a:r>
            <a:r>
              <a:rPr lang="en-US" sz="1700" dirty="0" smtClean="0"/>
              <a:t>14,520,000	</a:t>
            </a:r>
          </a:p>
          <a:p>
            <a:pPr lvl="3"/>
            <a:r>
              <a:rPr lang="en-US" sz="1700" dirty="0" smtClean="0"/>
              <a:t>CSO </a:t>
            </a:r>
            <a:r>
              <a:rPr lang="en-US" sz="1700" dirty="0"/>
              <a:t>A1 and A2 - $1,610,000</a:t>
            </a:r>
          </a:p>
          <a:p>
            <a:pPr lvl="3"/>
            <a:r>
              <a:rPr lang="en-US" sz="1700" dirty="0" smtClean="0"/>
              <a:t>CSO </a:t>
            </a:r>
            <a:r>
              <a:rPr lang="en-US" sz="1700" dirty="0"/>
              <a:t>III engineering $2,000,000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Total cost of CSO abatement to date: $44,046,539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 descr="C:\Users\jcarroll\AppData\Local\Microsoft\Windows\Temporary Internet Files\Content.Outlook\H2T4RJ13\2012-08-15 13 50 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7" y="4087963"/>
            <a:ext cx="1884217" cy="141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jcarroll\AppData\Local\Microsoft\Windows\Temporary Internet Files\Content.Outlook\H2T4RJ13\2012-08-15 13 44 3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8334" r="10897" b="23290"/>
          <a:stretch/>
        </p:blipFill>
        <p:spPr bwMode="auto">
          <a:xfrm>
            <a:off x="7951643" y="3514129"/>
            <a:ext cx="3076575" cy="2406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61163" y="4990905"/>
            <a:ext cx="164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Box Conduit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8768" y="3153726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 Conduit – Mill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8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we 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02406" y="2069748"/>
            <a:ext cx="10254343" cy="40354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Wastewater treatment plant Staff: operations, safety and laboratory</a:t>
            </a:r>
          </a:p>
          <a:p>
            <a:pPr lvl="1"/>
            <a:endParaRPr lang="en-US" sz="20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over 100 combined years’ </a:t>
            </a:r>
            <a:r>
              <a:rPr lang="en-US" sz="2000" dirty="0" smtClean="0"/>
              <a:t>experience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Dedicated</a:t>
            </a:r>
            <a:r>
              <a:rPr lang="en-US" sz="2000" dirty="0" smtClean="0"/>
              <a:t> to protecting the environment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Continuing education </a:t>
            </a:r>
            <a:r>
              <a:rPr lang="en-US" sz="2000" dirty="0" smtClean="0"/>
              <a:t>via professional organizations and in-house training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3 maine </a:t>
            </a:r>
            <a:r>
              <a:rPr lang="en-US" sz="2000" b="1" dirty="0" err="1" smtClean="0">
                <a:solidFill>
                  <a:srgbClr val="FF0000"/>
                </a:solidFill>
              </a:rPr>
              <a:t>dep</a:t>
            </a:r>
            <a:r>
              <a:rPr lang="en-US" sz="2000" b="1" dirty="0" smtClean="0">
                <a:solidFill>
                  <a:srgbClr val="FF0000"/>
                </a:solidFill>
              </a:rPr>
              <a:t>-certified grade V-b </a:t>
            </a:r>
            <a:r>
              <a:rPr lang="en-US" sz="2000" dirty="0" smtClean="0"/>
              <a:t>wastewater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12163"/>
          </a:xfrm>
        </p:spPr>
        <p:txBody>
          <a:bodyPr>
            <a:noAutofit/>
          </a:bodyPr>
          <a:lstStyle/>
          <a:p>
            <a:r>
              <a:rPr lang="en-US" b="1" dirty="0" smtClean="0"/>
              <a:t>$   WWTP Cost-saving initiatives   $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2999" y="1463532"/>
            <a:ext cx="10210801" cy="351025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Item				Initiative				Savings</a:t>
            </a:r>
          </a:p>
          <a:p>
            <a:pPr marL="0" indent="0">
              <a:buNone/>
            </a:pPr>
            <a:r>
              <a:rPr lang="en-US" dirty="0" smtClean="0"/>
              <a:t>Mod rate			reduction from 1.24    1.03		$15,000</a:t>
            </a:r>
          </a:p>
          <a:p>
            <a:pPr marL="0" indent="0">
              <a:buNone/>
            </a:pPr>
            <a:r>
              <a:rPr lang="en-US" dirty="0" smtClean="0"/>
              <a:t>Leader program score		excellent				$6,000	</a:t>
            </a:r>
          </a:p>
          <a:p>
            <a:pPr marL="0" indent="0">
              <a:buNone/>
            </a:pPr>
            <a:r>
              <a:rPr lang="en-US" dirty="0" smtClean="0"/>
              <a:t>Schedule change		reduced overtime			$19,000</a:t>
            </a:r>
          </a:p>
          <a:p>
            <a:pPr marL="0" indent="0">
              <a:buNone/>
            </a:pPr>
            <a:r>
              <a:rPr lang="en-US" dirty="0" smtClean="0"/>
              <a:t>Heating fuel			reduced use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Biosolids			Reduced cost/Ton			</a:t>
            </a:r>
            <a:r>
              <a:rPr lang="en-US" dirty="0" smtClean="0"/>
              <a:t>$40,000</a:t>
            </a: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								</a:t>
            </a:r>
            <a:r>
              <a:rPr lang="en-US" sz="1200" dirty="0" smtClean="0"/>
              <a:t>(Budget Reduction)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		</a:t>
            </a:r>
          </a:p>
          <a:p>
            <a:pPr marL="0" indent="0">
              <a:buNone/>
            </a:pP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421880" y="219456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109094"/>
              </p:ext>
            </p:extLst>
          </p:nvPr>
        </p:nvGraphicFramePr>
        <p:xfrm>
          <a:off x="7421880" y="3200400"/>
          <a:ext cx="375138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94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338" y="457200"/>
            <a:ext cx="10364451" cy="1203312"/>
          </a:xfrm>
        </p:spPr>
        <p:txBody>
          <a:bodyPr/>
          <a:lstStyle/>
          <a:p>
            <a:r>
              <a:rPr lang="en-US" b="1" dirty="0" smtClean="0"/>
              <a:t>Projects completed in 2014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20436" y="1357745"/>
            <a:ext cx="11111346" cy="4932219"/>
          </a:xfrm>
        </p:spPr>
        <p:txBody>
          <a:bodyPr>
            <a:normAutofit/>
          </a:bodyPr>
          <a:lstStyle/>
          <a:p>
            <a:r>
              <a:rPr lang="en-US" b="1" dirty="0" smtClean="0"/>
              <a:t>Two new acrison 515 polymer systems – </a:t>
            </a:r>
          </a:p>
          <a:p>
            <a:pPr marL="0" indent="0">
              <a:buNone/>
            </a:pPr>
            <a:r>
              <a:rPr lang="en-US" dirty="0" smtClean="0"/>
              <a:t>	Cost $96,506 </a:t>
            </a:r>
            <a:r>
              <a:rPr lang="en-US" dirty="0"/>
              <a:t>($</a:t>
            </a:r>
            <a:r>
              <a:rPr lang="en-US" dirty="0" smtClean="0"/>
              <a:t>24,016 </a:t>
            </a:r>
            <a:r>
              <a:rPr lang="en-US" dirty="0"/>
              <a:t>for labor and $72,490 for equipment</a:t>
            </a:r>
            <a:r>
              <a:rPr lang="en-US" dirty="0" smtClean="0"/>
              <a:t>)</a:t>
            </a:r>
          </a:p>
          <a:p>
            <a:pPr lvl="3"/>
            <a:r>
              <a:rPr lang="en-US" sz="1800" dirty="0" smtClean="0"/>
              <a:t>New systems Reduced polymer use by 1.6 lbs / batch saving $8,000/yr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 descr="C:\Users\jcarroll\AppData\Local\Microsoft\Windows\Temporary Internet Files\Content.Outlook\H2T4RJ13\20130926_14434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923" r="16621" b="5737"/>
          <a:stretch/>
        </p:blipFill>
        <p:spPr bwMode="auto">
          <a:xfrm rot="5400000">
            <a:off x="1296538" y="3737448"/>
            <a:ext cx="2875195" cy="2132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jcarroll\AppData\Local\Microsoft\Windows\Temporary Internet Files\Content.Outlook\H2T4RJ13\20140306_08292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5" b="3067"/>
          <a:stretch/>
        </p:blipFill>
        <p:spPr bwMode="auto">
          <a:xfrm rot="5400000">
            <a:off x="6883257" y="3650853"/>
            <a:ext cx="2971534" cy="2271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83306" y="2900343"/>
            <a:ext cx="34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Old Acrison 500 Polymer Systems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28207" y="2879630"/>
            <a:ext cx="360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Acrison 515 Polymer Systems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91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015" y="115598"/>
            <a:ext cx="10364451" cy="1071738"/>
          </a:xfrm>
        </p:spPr>
        <p:txBody>
          <a:bodyPr/>
          <a:lstStyle/>
          <a:p>
            <a:r>
              <a:rPr lang="en-US" b="1" dirty="0" smtClean="0"/>
              <a:t>Projects completed in 2014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0520" y="1161012"/>
            <a:ext cx="11582400" cy="11778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Two new </a:t>
            </a:r>
            <a:r>
              <a:rPr lang="en-US" b="1" dirty="0"/>
              <a:t>150 hp atlas copco compressors for the Pressure swing Absorbtion (PSA) </a:t>
            </a:r>
            <a:r>
              <a:rPr lang="en-US" b="1" dirty="0" smtClean="0"/>
              <a:t>system 	</a:t>
            </a:r>
            <a:r>
              <a:rPr lang="en-US" dirty="0" smtClean="0"/>
              <a:t> Cost $256,500 </a:t>
            </a:r>
            <a:r>
              <a:rPr lang="en-US" dirty="0"/>
              <a:t>($221,084 for equipment and $ 35,416 for labor</a:t>
            </a:r>
            <a:r>
              <a:rPr lang="en-US" dirty="0" smtClean="0"/>
              <a:t>)</a:t>
            </a:r>
            <a:endParaRPr lang="en-US" dirty="0"/>
          </a:p>
          <a:p>
            <a:pPr lvl="4"/>
            <a:r>
              <a:rPr lang="en-US" sz="1800" dirty="0"/>
              <a:t>Reduced hp from 250 to 150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 descr="C:\Users\jcarroll\AppData\Local\Microsoft\Windows\Temporary Internet Files\Content.Outlook\H2T4RJ13\20130905_09192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t="7691" r="19551" b="13890"/>
          <a:stretch/>
        </p:blipFill>
        <p:spPr bwMode="auto">
          <a:xfrm>
            <a:off x="1358611" y="3043660"/>
            <a:ext cx="3905250" cy="3495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50189" y="2674145"/>
            <a:ext cx="343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 HP Atlas Copco Compressors</a:t>
            </a:r>
            <a:endParaRPr lang="en-US" dirty="0"/>
          </a:p>
        </p:txBody>
      </p:sp>
      <p:pic>
        <p:nvPicPr>
          <p:cNvPr id="8" name="Picture 7" descr="C:\Users\jcarroll\AppData\Local\Microsoft\Windows\Temporary Internet Files\Content.Outlook\H2T4RJ13\20150202_07095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0542" r="21955" b="-18"/>
          <a:stretch/>
        </p:blipFill>
        <p:spPr bwMode="auto">
          <a:xfrm>
            <a:off x="5985171" y="3043660"/>
            <a:ext cx="4765964" cy="3495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251" y="2674144"/>
            <a:ext cx="354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250 HP Compressor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29" y="207037"/>
            <a:ext cx="10364451" cy="1099447"/>
          </a:xfrm>
        </p:spPr>
        <p:txBody>
          <a:bodyPr/>
          <a:lstStyle/>
          <a:p>
            <a:r>
              <a:rPr lang="en-US" b="1" dirty="0" smtClean="0"/>
              <a:t>Projects completed in 2014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173480"/>
            <a:ext cx="10363826" cy="22808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Reduced bar rack bar width from 1 inch to ½ inch – </a:t>
            </a:r>
          </a:p>
          <a:p>
            <a:pPr marL="457200" lvl="1" indent="0">
              <a:buNone/>
            </a:pPr>
            <a:r>
              <a:rPr lang="en-US" sz="2000" dirty="0" smtClean="0"/>
              <a:t>cost $72,162</a:t>
            </a:r>
          </a:p>
          <a:p>
            <a:pPr lvl="2"/>
            <a:r>
              <a:rPr lang="en-US" sz="1800" dirty="0" smtClean="0"/>
              <a:t>This will reduce the amount of debris allowed to pass through </a:t>
            </a:r>
          </a:p>
          <a:p>
            <a:pPr lvl="3"/>
            <a:r>
              <a:rPr lang="en-US" sz="1800" dirty="0" smtClean="0"/>
              <a:t>reduces damage to equipment down stream</a:t>
            </a:r>
          </a:p>
          <a:p>
            <a:pPr lvl="3"/>
            <a:r>
              <a:rPr lang="en-US" sz="1800" dirty="0" smtClean="0"/>
              <a:t>Reduces maintenance cost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 descr="C:\Users\jcarroll\AppData\Local\Microsoft\Windows\Temporary Internet Files\Content.IE5\TB9APM9J\20150129_1317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1" y="3736153"/>
            <a:ext cx="4467225" cy="25120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60474" y="5458505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Bars</a:t>
            </a:r>
            <a:endParaRPr lang="en-US" b="1" dirty="0"/>
          </a:p>
        </p:txBody>
      </p:sp>
      <p:pic>
        <p:nvPicPr>
          <p:cNvPr id="9" name="Picture 8" descr="C:\Users\jcarroll\AppData\Local\Microsoft\Windows\Temporary Internet Files\Content.IE5\TB9APM9J\20150129_13173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53929" r="28502" b="5571"/>
          <a:stretch/>
        </p:blipFill>
        <p:spPr bwMode="auto">
          <a:xfrm>
            <a:off x="7936486" y="3592008"/>
            <a:ext cx="2276475" cy="2800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837710" y="5828023"/>
            <a:ext cx="45442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956960" y="3836371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901543" y="3836371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39197" y="3836371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783780" y="3836371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735289" y="3836371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672943" y="3823855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617526" y="3823855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737157" y="3823855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817677" y="3819283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914653" y="3823654"/>
            <a:ext cx="263236" cy="22582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17081" y="3459064"/>
            <a:ext cx="8381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½ Inch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723293" y="3454322"/>
            <a:ext cx="868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 Inch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82574"/>
          </a:xfrm>
        </p:spPr>
        <p:txBody>
          <a:bodyPr/>
          <a:lstStyle/>
          <a:p>
            <a:r>
              <a:rPr lang="en-US" b="1" dirty="0" smtClean="0"/>
              <a:t>Projects completed in 2014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870365"/>
            <a:ext cx="10363826" cy="209203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Installed 6 new bulk storage chemical </a:t>
            </a:r>
            <a:r>
              <a:rPr lang="en-US" b="1" dirty="0" smtClean="0"/>
              <a:t>tanks  </a:t>
            </a:r>
          </a:p>
          <a:p>
            <a:pPr marL="0" indent="0">
              <a:buNone/>
            </a:pPr>
            <a:r>
              <a:rPr lang="en-US" dirty="0" smtClean="0"/>
              <a:t>	Cost $126,636 </a:t>
            </a:r>
            <a:r>
              <a:rPr lang="en-US" dirty="0"/>
              <a:t>($50,165 for equipment, $ 37,616 for labor and $38,855 for </a:t>
            </a:r>
            <a:r>
              <a:rPr lang="en-US" dirty="0" smtClean="0"/>
              <a:t>	the </a:t>
            </a:r>
            <a:r>
              <a:rPr lang="en-US" dirty="0"/>
              <a:t>piping change order</a:t>
            </a:r>
            <a:r>
              <a:rPr lang="en-US" dirty="0" smtClean="0"/>
              <a:t>)</a:t>
            </a:r>
            <a:endParaRPr lang="en-US" dirty="0"/>
          </a:p>
          <a:p>
            <a:pPr lvl="3"/>
            <a:r>
              <a:rPr lang="en-US" sz="1800" dirty="0" smtClean="0"/>
              <a:t>Provides </a:t>
            </a:r>
            <a:r>
              <a:rPr lang="en-US" sz="1800" dirty="0"/>
              <a:t>more storage for chemicals needed for high flow events and replace </a:t>
            </a:r>
            <a:r>
              <a:rPr lang="en-US" sz="1800" dirty="0" smtClean="0"/>
              <a:t>34 old tanks and piping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 descr="C:\Users\jcarroll\AppData\Local\Microsoft\Windows\Temporary Internet Files\Content.Outlook\H2T4RJ13\20140113_1049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2"/>
          <a:stretch/>
        </p:blipFill>
        <p:spPr bwMode="auto">
          <a:xfrm>
            <a:off x="1739177" y="4150513"/>
            <a:ext cx="3608677" cy="2565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jcarroll\AppData\Local\Microsoft\Windows\Temporary Internet Files\Content.Outlook\H2T4RJ13\20150129_08431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6463" y="4463741"/>
            <a:ext cx="2882900" cy="1621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2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295" y="237518"/>
            <a:ext cx="10364451" cy="1030174"/>
          </a:xfrm>
        </p:spPr>
        <p:txBody>
          <a:bodyPr/>
          <a:lstStyle/>
          <a:p>
            <a:r>
              <a:rPr lang="en-US" b="1" dirty="0" smtClean="0"/>
              <a:t>Projects completed in 2014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066800"/>
            <a:ext cx="10363826" cy="313944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Installed rotary lobe waste activated sludge pumps and remove 2 penn valley gravity belt thickener (gbt) </a:t>
            </a:r>
            <a:r>
              <a:rPr lang="en-US" b="1" dirty="0" smtClean="0"/>
              <a:t>pumps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/>
              <a:t>Cost $27,658</a:t>
            </a:r>
            <a:endParaRPr lang="en-US" dirty="0"/>
          </a:p>
          <a:p>
            <a:pPr lvl="3"/>
            <a:r>
              <a:rPr lang="en-US" sz="1800" dirty="0"/>
              <a:t>Installed larger waste activated sludge pumps with the capacity to pump to the gravity belt thickener so 4 – </a:t>
            </a:r>
            <a:r>
              <a:rPr lang="en-US" sz="1800" dirty="0" smtClean="0"/>
              <a:t>34 </a:t>
            </a:r>
            <a:r>
              <a:rPr lang="en-US" sz="1800" dirty="0"/>
              <a:t>yr old pumps could be </a:t>
            </a:r>
            <a:r>
              <a:rPr lang="en-US" sz="1800" dirty="0" smtClean="0"/>
              <a:t>removed</a:t>
            </a:r>
          </a:p>
          <a:p>
            <a:pPr lvl="3"/>
            <a:r>
              <a:rPr lang="en-US" sz="1800" dirty="0" smtClean="0"/>
              <a:t>Reduces cost by saving on maintenance, power and eventual replacement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 descr="C:\Users\jcarroll\AppData\Local\Microsoft\Windows\Temporary Internet Files\Content.Outlook\H2T4RJ13\20130904_0657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38" y="3852783"/>
            <a:ext cx="3514725" cy="26358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25692" y="6488668"/>
            <a:ext cx="367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Gravity Belt Thickener (GBT) Pumps</a:t>
            </a:r>
            <a:endParaRPr lang="en-US" dirty="0"/>
          </a:p>
        </p:txBody>
      </p:sp>
      <p:pic>
        <p:nvPicPr>
          <p:cNvPr id="8" name="Picture 7" descr="C:\Users\jcarroll\AppData\Local\Microsoft\Windows\Temporary Internet Files\Content.IE5\JJ5B6RHC\20150202_05343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88" y="3898503"/>
            <a:ext cx="4469765" cy="259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9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015" y="237517"/>
            <a:ext cx="10364451" cy="1596177"/>
          </a:xfrm>
        </p:spPr>
        <p:txBody>
          <a:bodyPr/>
          <a:lstStyle/>
          <a:p>
            <a:r>
              <a:rPr lang="en-US" b="1" dirty="0" smtClean="0"/>
              <a:t>Summary of 2014 projects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889760"/>
            <a:ext cx="10363826" cy="3901439"/>
          </a:xfrm>
        </p:spPr>
        <p:txBody>
          <a:bodyPr/>
          <a:lstStyle/>
          <a:p>
            <a:r>
              <a:rPr lang="en-US" b="1" dirty="0"/>
              <a:t>Total Cost </a:t>
            </a:r>
            <a:r>
              <a:rPr lang="en-US" b="1" dirty="0" smtClean="0"/>
              <a:t>of 2014 WWTF </a:t>
            </a:r>
            <a:r>
              <a:rPr lang="en-US" b="1" dirty="0"/>
              <a:t>Projects:	$</a:t>
            </a:r>
            <a:r>
              <a:rPr lang="en-US" b="1" dirty="0" smtClean="0"/>
              <a:t>563,310</a:t>
            </a:r>
          </a:p>
          <a:p>
            <a:r>
              <a:rPr lang="en-US" dirty="0" smtClean="0"/>
              <a:t>Staff ordered all equipment to save on contractor mark-up</a:t>
            </a:r>
          </a:p>
          <a:p>
            <a:r>
              <a:rPr lang="en-US" dirty="0" smtClean="0"/>
              <a:t>All metal from the construction was recycled</a:t>
            </a:r>
          </a:p>
          <a:p>
            <a:r>
              <a:rPr lang="en-US" dirty="0" smtClean="0"/>
              <a:t>Supplier Submitted an application for an efficiency maine grant for compressors</a:t>
            </a:r>
          </a:p>
          <a:p>
            <a:r>
              <a:rPr lang="en-US" dirty="0" smtClean="0"/>
              <a:t>Replaced 34-year-old equipment</a:t>
            </a:r>
          </a:p>
          <a:p>
            <a:r>
              <a:rPr lang="en-US" dirty="0" smtClean="0"/>
              <a:t>New equipment should have a 20-year service life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0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0" y="0"/>
            <a:ext cx="12316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355273" y="1205345"/>
            <a:ext cx="20782" cy="311725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5664" y="4322603"/>
            <a:ext cx="4783281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583382" y="4322603"/>
            <a:ext cx="1565564" cy="185650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583382" y="6179112"/>
            <a:ext cx="4405745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989127" y="4433455"/>
            <a:ext cx="0" cy="174565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989127" y="568036"/>
            <a:ext cx="1399309" cy="386541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355274" y="845127"/>
            <a:ext cx="595744" cy="36021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>
            <a:off x="2369127" y="665018"/>
            <a:ext cx="13856" cy="54032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7" name="Straight Arrow Connector 1026"/>
          <p:cNvCxnSpPr/>
          <p:nvPr/>
        </p:nvCxnSpPr>
        <p:spPr>
          <a:xfrm>
            <a:off x="1953491" y="845127"/>
            <a:ext cx="401782" cy="36021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9" name="Picture 5" descr="C:\Users\jcarroll\AppData\Local\Microsoft\Windows\Temporary Internet Files\Content.IE5\JJ5B6RHC\thinking-blue-man-2435-medium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6468">
            <a:off x="9070036" y="658318"/>
            <a:ext cx="676458" cy="4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235" y="-8421"/>
            <a:ext cx="4725023" cy="692668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67399" y="2269965"/>
            <a:ext cx="181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Residential</a:t>
            </a:r>
            <a:endParaRPr lang="en-US" b="1" dirty="0"/>
          </a:p>
        </p:txBody>
      </p:sp>
      <p:pic>
        <p:nvPicPr>
          <p:cNvPr id="1040" name="Picture 16" descr="Image result for toilet paper hol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778" r="89778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1" y="3016265"/>
            <a:ext cx="1476692" cy="147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9" name="Group 1038"/>
          <p:cNvGrpSpPr/>
          <p:nvPr/>
        </p:nvGrpSpPr>
        <p:grpSpPr>
          <a:xfrm>
            <a:off x="230727" y="266063"/>
            <a:ext cx="3257103" cy="2112983"/>
            <a:chOff x="1273333" y="415636"/>
            <a:chExt cx="3257103" cy="2112983"/>
          </a:xfrm>
        </p:grpSpPr>
        <p:sp>
          <p:nvSpPr>
            <p:cNvPr id="11" name="Oval 10"/>
            <p:cNvSpPr/>
            <p:nvPr/>
          </p:nvSpPr>
          <p:spPr>
            <a:xfrm>
              <a:off x="1273333" y="568036"/>
              <a:ext cx="3257103" cy="18276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2" name="Picture 18" descr="C:\Users\jcarroll\AppData\Local\Microsoft\Windows\Temporary Internet Files\Content.IE5\JJ5B6RHC\wetones[1]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396" y="859611"/>
              <a:ext cx="133350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Users\jcarroll\AppData\Local\Microsoft\Windows\Temporary Internet Files\Content.IE5\HYHRJDQO\pampers+wipes[1]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36" b="9896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836" y="886690"/>
              <a:ext cx="1198983" cy="115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605396" y="568036"/>
              <a:ext cx="2582423" cy="196058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273333" y="415636"/>
              <a:ext cx="2914486" cy="19800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 descr="C:\Users\jcarroll\AppData\Local\Microsoft\Windows\Temporary Internet Files\Content.IE5\JJ5B6RHC\Toilet-Seat-13501-large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40" y="2553218"/>
            <a:ext cx="1316182" cy="17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2" name="Group 1051"/>
          <p:cNvGrpSpPr/>
          <p:nvPr/>
        </p:nvGrpSpPr>
        <p:grpSpPr>
          <a:xfrm>
            <a:off x="7694080" y="312812"/>
            <a:ext cx="3257103" cy="2038995"/>
            <a:chOff x="7939743" y="415636"/>
            <a:chExt cx="3257103" cy="2038995"/>
          </a:xfrm>
        </p:grpSpPr>
        <p:sp>
          <p:nvSpPr>
            <p:cNvPr id="31" name="Oval 30"/>
            <p:cNvSpPr/>
            <p:nvPr/>
          </p:nvSpPr>
          <p:spPr>
            <a:xfrm>
              <a:off x="7939743" y="551352"/>
              <a:ext cx="3257103" cy="18276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20" descr="C:\Users\jcarroll\AppData\Local\Microsoft\Windows\Temporary Internet Files\Content.IE5\TB9APM9J\220px-Grease_-_logo[1]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790" y="962770"/>
              <a:ext cx="2095500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8418366" y="421919"/>
              <a:ext cx="2299854" cy="20327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708571" y="415636"/>
              <a:ext cx="1931719" cy="17774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53" name="Group 1052"/>
          <p:cNvGrpSpPr/>
          <p:nvPr/>
        </p:nvGrpSpPr>
        <p:grpSpPr>
          <a:xfrm>
            <a:off x="6977257" y="2403982"/>
            <a:ext cx="1321870" cy="1321870"/>
            <a:chOff x="7438209" y="2056960"/>
            <a:chExt cx="1321870" cy="1321870"/>
          </a:xfrm>
        </p:grpSpPr>
        <p:pic>
          <p:nvPicPr>
            <p:cNvPr id="1045" name="Picture 21" descr="C:\Users\jcarroll\AppData\Local\Microsoft\Windows\Temporary Internet Files\Content.IE5\O32KQ15D\wpid-photo-mar-11-2013-731-pm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6488">
              <a:off x="7438209" y="2056960"/>
              <a:ext cx="1321870" cy="1321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7489371" y="2379046"/>
              <a:ext cx="851065" cy="87000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7489371" y="2193111"/>
              <a:ext cx="609774" cy="11434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54" name="Group 1053"/>
          <p:cNvGrpSpPr/>
          <p:nvPr/>
        </p:nvGrpSpPr>
        <p:grpSpPr>
          <a:xfrm rot="21122079">
            <a:off x="10365171" y="2285380"/>
            <a:ext cx="1795272" cy="1736268"/>
            <a:chOff x="10518240" y="1915302"/>
            <a:chExt cx="1795272" cy="1736268"/>
          </a:xfrm>
        </p:grpSpPr>
        <p:pic>
          <p:nvPicPr>
            <p:cNvPr id="1047" name="Picture 23" descr="C:\Users\jcarroll\AppData\Local\Microsoft\Windows\Temporary Internet Files\Content.IE5\TB9APM9J\bacon1[1].jpg"/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55" b="18902"/>
            <a:stretch/>
          </p:blipFill>
          <p:spPr bwMode="auto">
            <a:xfrm rot="2261705">
              <a:off x="10518240" y="2381430"/>
              <a:ext cx="1795272" cy="792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11415876" y="1915302"/>
              <a:ext cx="0" cy="17362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24" name="Straight Connector 1023"/>
            <p:cNvCxnSpPr/>
            <p:nvPr/>
          </p:nvCxnSpPr>
          <p:spPr>
            <a:xfrm flipV="1">
              <a:off x="10640290" y="2655512"/>
              <a:ext cx="1435596" cy="15853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7" name="Down Arrow 1026"/>
          <p:cNvSpPr/>
          <p:nvPr/>
        </p:nvSpPr>
        <p:spPr>
          <a:xfrm>
            <a:off x="5222306" y="4582483"/>
            <a:ext cx="536045" cy="1113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1" name="Picture 27" descr="C:\Users\jcarroll\AppData\Local\Microsoft\Windows\Temporary Internet Files\Content.IE5\O32KQ15D\750x500_ehow_images_a07_bg_ce_build-virtual-doll-house-800x800[1]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08" y="634339"/>
            <a:ext cx="2367643" cy="15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Box 1032"/>
          <p:cNvSpPr txBox="1"/>
          <p:nvPr/>
        </p:nvSpPr>
        <p:spPr>
          <a:xfrm>
            <a:off x="4113039" y="4188238"/>
            <a:ext cx="2958935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NO FATS, OIL OR GREASE</a:t>
            </a:r>
          </a:p>
          <a:p>
            <a:endParaRPr lang="en-US" b="1" dirty="0" smtClean="0"/>
          </a:p>
          <a:p>
            <a:pPr algn="ctr"/>
            <a:r>
              <a:rPr lang="en-US" b="1" dirty="0" smtClean="0"/>
              <a:t>NO WIPES</a:t>
            </a:r>
            <a:endParaRPr lang="en-US" b="1" dirty="0"/>
          </a:p>
        </p:txBody>
      </p:sp>
      <p:sp>
        <p:nvSpPr>
          <p:cNvPr id="1037" name="TextBox 1036"/>
          <p:cNvSpPr txBox="1"/>
          <p:nvPr/>
        </p:nvSpPr>
        <p:spPr>
          <a:xfrm>
            <a:off x="4493461" y="5548415"/>
            <a:ext cx="210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WWTF</a:t>
            </a:r>
            <a:endParaRPr lang="en-US" sz="5400" b="1" dirty="0"/>
          </a:p>
        </p:txBody>
      </p:sp>
      <p:sp>
        <p:nvSpPr>
          <p:cNvPr id="1056" name="Curved Right Arrow 1055"/>
          <p:cNvSpPr/>
          <p:nvPr/>
        </p:nvSpPr>
        <p:spPr>
          <a:xfrm rot="17093875">
            <a:off x="3401480" y="3120389"/>
            <a:ext cx="499550" cy="348832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5" name="Curved Left Arrow 1054"/>
          <p:cNvSpPr/>
          <p:nvPr/>
        </p:nvSpPr>
        <p:spPr>
          <a:xfrm rot="3931720">
            <a:off x="7498622" y="3004527"/>
            <a:ext cx="569469" cy="259220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2" name="Picture 8" descr="Image result for kitchen sink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1705" r="5095" b="13035"/>
          <a:stretch/>
        </p:blipFill>
        <p:spPr bwMode="auto">
          <a:xfrm>
            <a:off x="8182869" y="2550797"/>
            <a:ext cx="2119745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1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618517"/>
            <a:ext cx="11750039" cy="1059821"/>
          </a:xfrm>
        </p:spPr>
        <p:txBody>
          <a:bodyPr>
            <a:normAutofit/>
          </a:bodyPr>
          <a:lstStyle/>
          <a:p>
            <a:r>
              <a:rPr lang="en-US" b="1" dirty="0" smtClean="0"/>
              <a:t>Discharge of treated water to the Kennebec river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3" y="3638583"/>
            <a:ext cx="4450702" cy="27112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93" y="2301240"/>
            <a:ext cx="3044461" cy="198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72" y="1911315"/>
            <a:ext cx="2751288" cy="2060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93" y="4781616"/>
            <a:ext cx="2409825" cy="1895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78" y="1678338"/>
            <a:ext cx="2590800" cy="1762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19" y="4283425"/>
            <a:ext cx="3090241" cy="20564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79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069" y="214605"/>
            <a:ext cx="10373157" cy="1362268"/>
          </a:xfrm>
        </p:spPr>
        <p:txBody>
          <a:bodyPr>
            <a:normAutofit/>
          </a:bodyPr>
          <a:lstStyle/>
          <a:p>
            <a:r>
              <a:rPr lang="en-US" b="1" dirty="0" smtClean="0"/>
              <a:t>Why we are here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27289" y="1707502"/>
            <a:ext cx="10250937" cy="44186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To </a:t>
            </a:r>
            <a:r>
              <a:rPr lang="en-US" b="1" dirty="0" smtClean="0">
                <a:solidFill>
                  <a:srgbClr val="FF0000"/>
                </a:solidFill>
              </a:rPr>
              <a:t>Remove pollutants </a:t>
            </a:r>
            <a:r>
              <a:rPr lang="en-US" dirty="0" smtClean="0"/>
              <a:t>from Incoming wastewater, 4 – 44 </a:t>
            </a:r>
            <a:r>
              <a:rPr lang="en-US" dirty="0" err="1" smtClean="0"/>
              <a:t>mgd</a:t>
            </a:r>
            <a:endParaRPr lang="en-US" dirty="0" smtClean="0"/>
          </a:p>
          <a:p>
            <a:pPr lvl="1"/>
            <a:r>
              <a:rPr lang="en-US" sz="2000" dirty="0" smtClean="0"/>
              <a:t>commercial, residential and industrial sources</a:t>
            </a:r>
          </a:p>
          <a:p>
            <a:pPr lvl="1"/>
            <a:r>
              <a:rPr lang="en-US" sz="2000" dirty="0" smtClean="0"/>
              <a:t>Rain flows</a:t>
            </a:r>
          </a:p>
          <a:p>
            <a:pPr lvl="1"/>
            <a:r>
              <a:rPr lang="en-US" sz="2000" dirty="0" smtClean="0"/>
              <a:t>Snow melt</a:t>
            </a:r>
          </a:p>
          <a:p>
            <a:endParaRPr lang="en-US" dirty="0" smtClean="0"/>
          </a:p>
          <a:p>
            <a:r>
              <a:rPr lang="en-US" dirty="0" smtClean="0"/>
              <a:t>To Discharge </a:t>
            </a:r>
            <a:r>
              <a:rPr lang="en-US" b="1" dirty="0" smtClean="0">
                <a:solidFill>
                  <a:srgbClr val="FF0000"/>
                </a:solidFill>
              </a:rPr>
              <a:t>treated, reclaimed water </a:t>
            </a:r>
            <a:r>
              <a:rPr lang="en-US" dirty="0" smtClean="0"/>
              <a:t>to the Kennebec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Maine pollutant discharge elimination system permitting (MEPDES) program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Administered by the maine department of environmental protection</a:t>
            </a:r>
          </a:p>
          <a:p>
            <a:r>
              <a:rPr lang="en-US" dirty="0" smtClean="0"/>
              <a:t>All discharges to “waters of the state” must have a permit </a:t>
            </a:r>
            <a:endParaRPr lang="en-US" dirty="0"/>
          </a:p>
          <a:p>
            <a:r>
              <a:rPr lang="en-US" dirty="0" smtClean="0"/>
              <a:t>Permit limits: based on “classification” of receiving water—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91" y="4240830"/>
            <a:ext cx="6333066" cy="2380103"/>
          </a:xfrm>
          <a:prstGeom prst="ellipse">
            <a:avLst/>
          </a:prstGeom>
          <a:ln w="190500" cap="rnd">
            <a:solidFill>
              <a:schemeClr val="bg2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211" y="858982"/>
            <a:ext cx="10364451" cy="1146524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3200" b="1" dirty="0" smtClean="0"/>
              <a:t>Classification of </a:t>
            </a:r>
            <a:r>
              <a:rPr lang="en-US" sz="3200" b="1" dirty="0" smtClean="0">
                <a:solidFill>
                  <a:schemeClr val="tx1"/>
                </a:solidFill>
              </a:rPr>
              <a:t>Kennebec River: 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/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Class B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02855" y="2429635"/>
            <a:ext cx="10503159" cy="28628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dissolved oxygen content </a:t>
            </a:r>
            <a:r>
              <a:rPr lang="en-US" b="1" dirty="0" smtClean="0"/>
              <a:t>not </a:t>
            </a:r>
            <a:r>
              <a:rPr lang="en-US" b="1" dirty="0"/>
              <a:t>be less than 7 parts per million </a:t>
            </a:r>
            <a:endParaRPr lang="en-US" b="1" dirty="0" smtClean="0"/>
          </a:p>
          <a:p>
            <a:r>
              <a:rPr lang="en-US" b="1" dirty="0" smtClean="0"/>
              <a:t>suitable as a </a:t>
            </a:r>
            <a:r>
              <a:rPr lang="en-US" b="1" dirty="0">
                <a:solidFill>
                  <a:srgbClr val="FF0000"/>
                </a:solidFill>
              </a:rPr>
              <a:t>habitat for fish and other aquatic life</a:t>
            </a:r>
            <a:r>
              <a:rPr lang="en-US" b="1" dirty="0"/>
              <a:t>. The habitat must be characterized as unimpaired</a:t>
            </a:r>
            <a:r>
              <a:rPr lang="en-US" b="1" dirty="0" smtClean="0"/>
              <a:t>.</a:t>
            </a:r>
          </a:p>
          <a:p>
            <a:r>
              <a:rPr lang="en-US" b="1" dirty="0">
                <a:solidFill>
                  <a:srgbClr val="FF0000"/>
                </a:solidFill>
              </a:rPr>
              <a:t>Escherichia coli bacteria </a:t>
            </a:r>
            <a:r>
              <a:rPr lang="en-US" b="1" dirty="0" smtClean="0"/>
              <a:t>may </a:t>
            </a:r>
            <a:r>
              <a:rPr lang="en-US" b="1" dirty="0"/>
              <a:t>not exceed </a:t>
            </a:r>
            <a:r>
              <a:rPr lang="en-US" b="1" dirty="0" smtClean="0"/>
              <a:t>236 </a:t>
            </a:r>
            <a:r>
              <a:rPr lang="en-US" b="1" dirty="0"/>
              <a:t>per 100 milliliters.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Discharges</a:t>
            </a:r>
            <a:r>
              <a:rPr lang="en-US" b="1" dirty="0" smtClean="0"/>
              <a:t> </a:t>
            </a:r>
            <a:r>
              <a:rPr lang="en-US" b="1" dirty="0"/>
              <a:t>to Class B waters </a:t>
            </a:r>
            <a:r>
              <a:rPr lang="en-US" b="1" dirty="0">
                <a:solidFill>
                  <a:srgbClr val="FF0000"/>
                </a:solidFill>
              </a:rPr>
              <a:t>may not cause adverse impact </a:t>
            </a:r>
            <a:r>
              <a:rPr lang="en-US" b="1" dirty="0"/>
              <a:t>to aquatic </a:t>
            </a:r>
            <a:r>
              <a:rPr lang="en-US" b="1" dirty="0" smtClean="0"/>
              <a:t>life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9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77" y="813687"/>
            <a:ext cx="9081725" cy="539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362633" y="315572"/>
            <a:ext cx="537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GAUD MEPDES Permit – Effluent Limitations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695" y="207038"/>
            <a:ext cx="10364451" cy="995148"/>
          </a:xfrm>
        </p:spPr>
        <p:txBody>
          <a:bodyPr/>
          <a:lstStyle/>
          <a:p>
            <a:r>
              <a:rPr lang="en-US" b="1" dirty="0" smtClean="0"/>
              <a:t>Where does flow come from?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1026" name="Picture 2" descr="C:\Program Files (x86)\Microsoft Office\MEDIA\CAGCAT10\j0185604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55" y="2287272"/>
            <a:ext cx="1981200" cy="19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71" y="1613665"/>
            <a:ext cx="1744675" cy="18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6183" y="4276494"/>
            <a:ext cx="181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Residential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27668" y="3449780"/>
            <a:ext cx="26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Rain Events/Snow Melt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493828" y="4410293"/>
            <a:ext cx="1198418" cy="369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Industrial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31128" y="4645826"/>
            <a:ext cx="1884220" cy="1193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49639" y="4003964"/>
            <a:ext cx="0" cy="16486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470073" y="4645826"/>
            <a:ext cx="1662545" cy="12146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0" name="Picture 6" descr="C:\Users\jcarroll\AppData\Local\Microsoft\Windows\Temporary Internet Files\Content.IE5\HYHRJDQO\3918743875_a20cba1e28_z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88" y="2687775"/>
            <a:ext cx="2695458" cy="16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72143"/>
            <a:ext cx="10364451" cy="91657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</a:t>
            </a:r>
            <a:br>
              <a:rPr lang="en-US" b="1" dirty="0" smtClean="0"/>
            </a:br>
            <a:r>
              <a:rPr lang="en-US" b="1" dirty="0" smtClean="0"/>
              <a:t>west/east side interceptors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Content Placeholder 4" descr="C:\Users\jcarroll\AppData\Local\Microsoft\Windows\Temporary Internet Files\Content.IE5\O32KQ15D\20150131_114219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34" y="2366963"/>
            <a:ext cx="6087532" cy="34242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54180" y="4281057"/>
            <a:ext cx="275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 SIDE INTERCEPTOR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16283" y="4752127"/>
            <a:ext cx="274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 SIDE INTERCEPTOR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2500" y="1630277"/>
            <a:ext cx="211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HEADWORKS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0800000">
            <a:off x="6123708" y="1999610"/>
            <a:ext cx="415637" cy="637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172691" y="4211782"/>
            <a:ext cx="817418" cy="438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7994078" y="4761229"/>
            <a:ext cx="1080643" cy="415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5673043" y="5225779"/>
            <a:ext cx="817418" cy="438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32811" y="5871221"/>
            <a:ext cx="432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 SIDE CONSOLIDATED CONDUIT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015" y="267997"/>
            <a:ext cx="10364451" cy="930365"/>
          </a:xfrm>
        </p:spPr>
        <p:txBody>
          <a:bodyPr>
            <a:noAutofit/>
          </a:bodyPr>
          <a:lstStyle/>
          <a:p>
            <a:r>
              <a:rPr lang="en-US" b="1" dirty="0" smtClean="0"/>
              <a:t>The Wastewater treatment process: </a:t>
            </a:r>
            <a:br>
              <a:rPr lang="en-US" b="1" dirty="0" smtClean="0"/>
            </a:br>
            <a:r>
              <a:rPr lang="en-US" b="1" dirty="0" smtClean="0"/>
              <a:t>Preliminary treatment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8" y="1735212"/>
            <a:ext cx="5616849" cy="30604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93137438"/>
              </p:ext>
            </p:extLst>
          </p:nvPr>
        </p:nvGraphicFramePr>
        <p:xfrm>
          <a:off x="1483567" y="1548883"/>
          <a:ext cx="6027576" cy="473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1238" y="4926561"/>
            <a:ext cx="174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4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7600</TotalTime>
  <Words>901</Words>
  <Application>Microsoft Office PowerPoint</Application>
  <PresentationFormat>Custom</PresentationFormat>
  <Paragraphs>209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Droplet</vt:lpstr>
      <vt:lpstr> Greater Augusta utility  district wastewater treatment facility</vt:lpstr>
      <vt:lpstr>Who we are</vt:lpstr>
      <vt:lpstr>Why we are here</vt:lpstr>
      <vt:lpstr>Maine pollutant discharge elimination system permitting (MEPDES) program</vt:lpstr>
      <vt:lpstr>Classification of Kennebec River:   Class B </vt:lpstr>
      <vt:lpstr>PowerPoint Presentation</vt:lpstr>
      <vt:lpstr>Where does flow come from?</vt:lpstr>
      <vt:lpstr>   west/east side interceptors</vt:lpstr>
      <vt:lpstr>The Wastewater treatment process:  Preliminary treatment</vt:lpstr>
      <vt:lpstr>The Wastewater treatment process:  Primary treatment</vt:lpstr>
      <vt:lpstr>The Wastewater treatment process: secondary treatment </vt:lpstr>
      <vt:lpstr>Primary + secondary solids = Biosolids  composting: beneficial reuse</vt:lpstr>
      <vt:lpstr>Dewatering process</vt:lpstr>
      <vt:lpstr>Chemical Use and Costs</vt:lpstr>
      <vt:lpstr>The Wastewater treatment process:  effluent disinfection – Chlorination and dechlorination</vt:lpstr>
      <vt:lpstr>secondary bypass  (Bypass of the secondary wastewater treatment process)</vt:lpstr>
      <vt:lpstr>PowerPoint Presentation</vt:lpstr>
      <vt:lpstr>We can’t “Set it and forget it”   process control is essential</vt:lpstr>
      <vt:lpstr>CSO Abatement</vt:lpstr>
      <vt:lpstr>$   WWTP Cost-saving initiatives   $  </vt:lpstr>
      <vt:lpstr>Projects completed in 2014</vt:lpstr>
      <vt:lpstr>Projects completed in 2014</vt:lpstr>
      <vt:lpstr>Projects completed in 2014</vt:lpstr>
      <vt:lpstr>Projects completed in 2014</vt:lpstr>
      <vt:lpstr>Projects completed in 2014</vt:lpstr>
      <vt:lpstr>Summary of 2014 projects</vt:lpstr>
      <vt:lpstr>PowerPoint Presentation</vt:lpstr>
      <vt:lpstr>Summary</vt:lpstr>
      <vt:lpstr>Discharge of treated water to the Kennebec river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Greater Augusta utility District</dc:title>
  <dc:creator>Phyllis Rand</dc:creator>
  <cp:lastModifiedBy>Jane Carroll</cp:lastModifiedBy>
  <cp:revision>172</cp:revision>
  <dcterms:created xsi:type="dcterms:W3CDTF">2015-01-29T14:26:20Z</dcterms:created>
  <dcterms:modified xsi:type="dcterms:W3CDTF">2015-05-05T16:07:20Z</dcterms:modified>
</cp:coreProperties>
</file>